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94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85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3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4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4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4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1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0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2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45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56" name="Group 32"/>
          <p:cNvGrpSpPr>
            <a:grpSpLocks/>
          </p:cNvGrpSpPr>
          <p:nvPr/>
        </p:nvGrpSpPr>
        <p:grpSpPr bwMode="auto">
          <a:xfrm>
            <a:off x="0" y="3530600"/>
            <a:ext cx="9131300" cy="3314700"/>
            <a:chOff x="0" y="2224"/>
            <a:chExt cx="5752" cy="2088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C8FEC8"/>
                </a:gs>
                <a:gs pos="100000">
                  <a:srgbClr val="C8FEC8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1028" name="Freeform 4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C8FEC8"/>
                    </a:gs>
                    <a:gs pos="100000">
                      <a:srgbClr val="C8FEC8">
                        <a:gamma/>
                        <a:shade val="6980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C8FEC8"/>
                    </a:gs>
                    <a:gs pos="100000">
                      <a:srgbClr val="C8FEC8">
                        <a:gamma/>
                        <a:shade val="9804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4" name="Group 30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1034" name="Oval 10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8FEC8"/>
                    </a:gs>
                    <a:gs pos="100000">
                      <a:srgbClr val="C8FEC8">
                        <a:gamma/>
                        <a:shade val="40000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3" name="Group 29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5" name="Freeform 11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>
                      <a:gd name="T0" fmla="*/ 0 w 1"/>
                      <a:gd name="T1" fmla="*/ 0 h 14"/>
                      <a:gd name="T2" fmla="*/ 0 w 1"/>
                      <a:gd name="T3" fmla="*/ 13 h 14"/>
                      <a:gd name="T4" fmla="*/ 0 w 1"/>
                      <a:gd name="T5" fmla="*/ 13 h 14"/>
                      <a:gd name="T6" fmla="*/ 0 w 1"/>
                      <a:gd name="T7" fmla="*/ 5 h 14"/>
                      <a:gd name="T8" fmla="*/ 0 w 1"/>
                      <a:gd name="T9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7 w 8"/>
                      <a:gd name="T5" fmla="*/ 6 h 7"/>
                      <a:gd name="T6" fmla="*/ 0 w 8"/>
                      <a:gd name="T7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>
                      <a:gd name="T0" fmla="*/ 50 w 51"/>
                      <a:gd name="T1" fmla="*/ 0 h 48"/>
                      <a:gd name="T2" fmla="*/ 31 w 51"/>
                      <a:gd name="T3" fmla="*/ 0 h 48"/>
                      <a:gd name="T4" fmla="*/ 20 w 51"/>
                      <a:gd name="T5" fmla="*/ 13 h 48"/>
                      <a:gd name="T6" fmla="*/ 13 w 51"/>
                      <a:gd name="T7" fmla="*/ 13 h 48"/>
                      <a:gd name="T8" fmla="*/ 7 w 51"/>
                      <a:gd name="T9" fmla="*/ 19 h 48"/>
                      <a:gd name="T10" fmla="*/ 0 w 51"/>
                      <a:gd name="T11" fmla="*/ 19 h 48"/>
                      <a:gd name="T12" fmla="*/ 0 w 51"/>
                      <a:gd name="T13" fmla="*/ 35 h 48"/>
                      <a:gd name="T14" fmla="*/ 12 w 51"/>
                      <a:gd name="T15" fmla="*/ 47 h 48"/>
                      <a:gd name="T16" fmla="*/ 41 w 51"/>
                      <a:gd name="T17" fmla="*/ 47 h 48"/>
                      <a:gd name="T18" fmla="*/ 50 w 51"/>
                      <a:gd name="T19" fmla="*/ 35 h 48"/>
                      <a:gd name="T20" fmla="*/ 50 w 51"/>
                      <a:gd name="T21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>
                      <a:gd name="T0" fmla="*/ 107 w 451"/>
                      <a:gd name="T1" fmla="*/ 0 h 587"/>
                      <a:gd name="T2" fmla="*/ 99 w 451"/>
                      <a:gd name="T3" fmla="*/ 16 h 587"/>
                      <a:gd name="T4" fmla="*/ 64 w 451"/>
                      <a:gd name="T5" fmla="*/ 47 h 587"/>
                      <a:gd name="T6" fmla="*/ 56 w 451"/>
                      <a:gd name="T7" fmla="*/ 75 h 587"/>
                      <a:gd name="T8" fmla="*/ 30 w 451"/>
                      <a:gd name="T9" fmla="*/ 95 h 587"/>
                      <a:gd name="T10" fmla="*/ 12 w 451"/>
                      <a:gd name="T11" fmla="*/ 135 h 587"/>
                      <a:gd name="T12" fmla="*/ 12 w 451"/>
                      <a:gd name="T13" fmla="*/ 159 h 587"/>
                      <a:gd name="T14" fmla="*/ 0 w 451"/>
                      <a:gd name="T15" fmla="*/ 201 h 587"/>
                      <a:gd name="T16" fmla="*/ 16 w 451"/>
                      <a:gd name="T17" fmla="*/ 219 h 587"/>
                      <a:gd name="T18" fmla="*/ 56 w 451"/>
                      <a:gd name="T19" fmla="*/ 272 h 587"/>
                      <a:gd name="T20" fmla="*/ 68 w 451"/>
                      <a:gd name="T21" fmla="*/ 265 h 587"/>
                      <a:gd name="T22" fmla="*/ 139 w 451"/>
                      <a:gd name="T23" fmla="*/ 265 h 587"/>
                      <a:gd name="T24" fmla="*/ 172 w 451"/>
                      <a:gd name="T25" fmla="*/ 278 h 587"/>
                      <a:gd name="T26" fmla="*/ 169 w 451"/>
                      <a:gd name="T27" fmla="*/ 319 h 587"/>
                      <a:gd name="T28" fmla="*/ 193 w 451"/>
                      <a:gd name="T29" fmla="*/ 374 h 587"/>
                      <a:gd name="T30" fmla="*/ 191 w 451"/>
                      <a:gd name="T31" fmla="*/ 389 h 587"/>
                      <a:gd name="T32" fmla="*/ 201 w 451"/>
                      <a:gd name="T33" fmla="*/ 406 h 587"/>
                      <a:gd name="T34" fmla="*/ 186 w 451"/>
                      <a:gd name="T35" fmla="*/ 445 h 587"/>
                      <a:gd name="T36" fmla="*/ 204 w 451"/>
                      <a:gd name="T37" fmla="*/ 494 h 587"/>
                      <a:gd name="T38" fmla="*/ 214 w 451"/>
                      <a:gd name="T39" fmla="*/ 532 h 587"/>
                      <a:gd name="T40" fmla="*/ 226 w 451"/>
                      <a:gd name="T41" fmla="*/ 556 h 587"/>
                      <a:gd name="T42" fmla="*/ 239 w 451"/>
                      <a:gd name="T43" fmla="*/ 586 h 587"/>
                      <a:gd name="T44" fmla="*/ 263 w 451"/>
                      <a:gd name="T45" fmla="*/ 582 h 587"/>
                      <a:gd name="T46" fmla="*/ 302 w 451"/>
                      <a:gd name="T47" fmla="*/ 560 h 587"/>
                      <a:gd name="T48" fmla="*/ 320 w 451"/>
                      <a:gd name="T49" fmla="*/ 533 h 587"/>
                      <a:gd name="T50" fmla="*/ 319 w 451"/>
                      <a:gd name="T51" fmla="*/ 515 h 587"/>
                      <a:gd name="T52" fmla="*/ 342 w 451"/>
                      <a:gd name="T53" fmla="*/ 500 h 587"/>
                      <a:gd name="T54" fmla="*/ 338 w 451"/>
                      <a:gd name="T55" fmla="*/ 474 h 587"/>
                      <a:gd name="T56" fmla="*/ 373 w 451"/>
                      <a:gd name="T57" fmla="*/ 432 h 587"/>
                      <a:gd name="T58" fmla="*/ 378 w 451"/>
                      <a:gd name="T59" fmla="*/ 398 h 587"/>
                      <a:gd name="T60" fmla="*/ 369 w 451"/>
                      <a:gd name="T61" fmla="*/ 386 h 587"/>
                      <a:gd name="T62" fmla="*/ 373 w 451"/>
                      <a:gd name="T63" fmla="*/ 372 h 587"/>
                      <a:gd name="T64" fmla="*/ 365 w 451"/>
                      <a:gd name="T65" fmla="*/ 360 h 587"/>
                      <a:gd name="T66" fmla="*/ 391 w 451"/>
                      <a:gd name="T67" fmla="*/ 327 h 587"/>
                      <a:gd name="T68" fmla="*/ 391 w 451"/>
                      <a:gd name="T69" fmla="*/ 310 h 587"/>
                      <a:gd name="T70" fmla="*/ 427 w 451"/>
                      <a:gd name="T71" fmla="*/ 282 h 587"/>
                      <a:gd name="T72" fmla="*/ 450 w 451"/>
                      <a:gd name="T73" fmla="*/ 207 h 587"/>
                      <a:gd name="T74" fmla="*/ 417 w 451"/>
                      <a:gd name="T75" fmla="*/ 226 h 587"/>
                      <a:gd name="T76" fmla="*/ 388 w 451"/>
                      <a:gd name="T77" fmla="*/ 218 h 587"/>
                      <a:gd name="T78" fmla="*/ 392 w 451"/>
                      <a:gd name="T79" fmla="*/ 200 h 587"/>
                      <a:gd name="T80" fmla="*/ 363 w 451"/>
                      <a:gd name="T81" fmla="*/ 180 h 587"/>
                      <a:gd name="T82" fmla="*/ 349 w 451"/>
                      <a:gd name="T83" fmla="*/ 132 h 587"/>
                      <a:gd name="T84" fmla="*/ 321 w 451"/>
                      <a:gd name="T85" fmla="*/ 93 h 587"/>
                      <a:gd name="T86" fmla="*/ 321 w 451"/>
                      <a:gd name="T87" fmla="*/ 66 h 587"/>
                      <a:gd name="T88" fmla="*/ 306 w 451"/>
                      <a:gd name="T89" fmla="*/ 65 h 587"/>
                      <a:gd name="T90" fmla="*/ 296 w 451"/>
                      <a:gd name="T91" fmla="*/ 69 h 587"/>
                      <a:gd name="T92" fmla="*/ 254 w 451"/>
                      <a:gd name="T93" fmla="*/ 54 h 587"/>
                      <a:gd name="T94" fmla="*/ 243 w 451"/>
                      <a:gd name="T95" fmla="*/ 65 h 587"/>
                      <a:gd name="T96" fmla="*/ 234 w 451"/>
                      <a:gd name="T97" fmla="*/ 78 h 587"/>
                      <a:gd name="T98" fmla="*/ 211 w 451"/>
                      <a:gd name="T99" fmla="*/ 53 h 587"/>
                      <a:gd name="T100" fmla="*/ 189 w 451"/>
                      <a:gd name="T101" fmla="*/ 47 h 587"/>
                      <a:gd name="T102" fmla="*/ 187 w 451"/>
                      <a:gd name="T103" fmla="*/ 15 h 587"/>
                      <a:gd name="T104" fmla="*/ 155 w 451"/>
                      <a:gd name="T105" fmla="*/ 20 h 587"/>
                      <a:gd name="T106" fmla="*/ 135 w 451"/>
                      <a:gd name="T107" fmla="*/ 13 h 587"/>
                      <a:gd name="T108" fmla="*/ 107 w 451"/>
                      <a:gd name="T109" fmla="*/ 0 h 5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>
                      <a:gd name="T0" fmla="*/ 7 w 17"/>
                      <a:gd name="T1" fmla="*/ 0 h 28"/>
                      <a:gd name="T2" fmla="*/ 9 w 17"/>
                      <a:gd name="T3" fmla="*/ 8 h 28"/>
                      <a:gd name="T4" fmla="*/ 7 w 17"/>
                      <a:gd name="T5" fmla="*/ 14 h 28"/>
                      <a:gd name="T6" fmla="*/ 7 w 17"/>
                      <a:gd name="T7" fmla="*/ 19 h 28"/>
                      <a:gd name="T8" fmla="*/ 16 w 17"/>
                      <a:gd name="T9" fmla="*/ 23 h 28"/>
                      <a:gd name="T10" fmla="*/ 16 w 17"/>
                      <a:gd name="T11" fmla="*/ 27 h 28"/>
                      <a:gd name="T12" fmla="*/ 9 w 17"/>
                      <a:gd name="T13" fmla="*/ 23 h 28"/>
                      <a:gd name="T14" fmla="*/ 3 w 17"/>
                      <a:gd name="T15" fmla="*/ 27 h 28"/>
                      <a:gd name="T16" fmla="*/ 0 w 17"/>
                      <a:gd name="T17" fmla="*/ 23 h 28"/>
                      <a:gd name="T18" fmla="*/ 3 w 17"/>
                      <a:gd name="T19" fmla="*/ 19 h 28"/>
                      <a:gd name="T20" fmla="*/ 0 w 17"/>
                      <a:gd name="T21" fmla="*/ 14 h 28"/>
                      <a:gd name="T22" fmla="*/ 3 w 17"/>
                      <a:gd name="T23" fmla="*/ 4 h 28"/>
                      <a:gd name="T24" fmla="*/ 7 w 17"/>
                      <a:gd name="T25" fmla="*/ 0 h 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6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>
                      <a:gd name="T0" fmla="*/ 0 w 68"/>
                      <a:gd name="T1" fmla="*/ 48 h 97"/>
                      <a:gd name="T2" fmla="*/ 24 w 68"/>
                      <a:gd name="T3" fmla="*/ 48 h 97"/>
                      <a:gd name="T4" fmla="*/ 52 w 68"/>
                      <a:gd name="T5" fmla="*/ 0 h 97"/>
                      <a:gd name="T6" fmla="*/ 67 w 68"/>
                      <a:gd name="T7" fmla="*/ 28 h 97"/>
                      <a:gd name="T8" fmla="*/ 55 w 68"/>
                      <a:gd name="T9" fmla="*/ 96 h 97"/>
                      <a:gd name="T10" fmla="*/ 5 w 68"/>
                      <a:gd name="T11" fmla="*/ 80 h 97"/>
                      <a:gd name="T12" fmla="*/ 0 w 68"/>
                      <a:gd name="T13" fmla="*/ 48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7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>
                      <a:gd name="T0" fmla="*/ 7 w 117"/>
                      <a:gd name="T1" fmla="*/ 22 h 94"/>
                      <a:gd name="T2" fmla="*/ 0 w 117"/>
                      <a:gd name="T3" fmla="*/ 0 h 94"/>
                      <a:gd name="T4" fmla="*/ 39 w 117"/>
                      <a:gd name="T5" fmla="*/ 9 h 94"/>
                      <a:gd name="T6" fmla="*/ 95 w 117"/>
                      <a:gd name="T7" fmla="*/ 32 h 94"/>
                      <a:gd name="T8" fmla="*/ 95 w 117"/>
                      <a:gd name="T9" fmla="*/ 49 h 94"/>
                      <a:gd name="T10" fmla="*/ 116 w 117"/>
                      <a:gd name="T11" fmla="*/ 93 h 94"/>
                      <a:gd name="T12" fmla="*/ 73 w 117"/>
                      <a:gd name="T13" fmla="*/ 51 h 94"/>
                      <a:gd name="T14" fmla="*/ 44 w 117"/>
                      <a:gd name="T15" fmla="*/ 54 h 94"/>
                      <a:gd name="T16" fmla="*/ 7 w 117"/>
                      <a:gd name="T17" fmla="*/ 22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>
                      <a:gd name="T0" fmla="*/ 48 w 79"/>
                      <a:gd name="T1" fmla="*/ 0 h 101"/>
                      <a:gd name="T2" fmla="*/ 78 w 79"/>
                      <a:gd name="T3" fmla="*/ 30 h 101"/>
                      <a:gd name="T4" fmla="*/ 16 w 79"/>
                      <a:gd name="T5" fmla="*/ 100 h 101"/>
                      <a:gd name="T6" fmla="*/ 0 w 79"/>
                      <a:gd name="T7" fmla="*/ 84 h 101"/>
                      <a:gd name="T8" fmla="*/ 45 w 79"/>
                      <a:gd name="T9" fmla="*/ 39 h 101"/>
                      <a:gd name="T10" fmla="*/ 48 w 79"/>
                      <a:gd name="T11" fmla="*/ 0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>
                      <a:gd name="T0" fmla="*/ 38 w 39"/>
                      <a:gd name="T1" fmla="*/ 51 h 66"/>
                      <a:gd name="T2" fmla="*/ 28 w 39"/>
                      <a:gd name="T3" fmla="*/ 43 h 66"/>
                      <a:gd name="T4" fmla="*/ 28 w 39"/>
                      <a:gd name="T5" fmla="*/ 14 h 66"/>
                      <a:gd name="T6" fmla="*/ 33 w 39"/>
                      <a:gd name="T7" fmla="*/ 8 h 66"/>
                      <a:gd name="T8" fmla="*/ 24 w 39"/>
                      <a:gd name="T9" fmla="*/ 8 h 66"/>
                      <a:gd name="T10" fmla="*/ 29 w 39"/>
                      <a:gd name="T11" fmla="*/ 0 h 66"/>
                      <a:gd name="T12" fmla="*/ 22 w 39"/>
                      <a:gd name="T13" fmla="*/ 0 h 66"/>
                      <a:gd name="T14" fmla="*/ 14 w 39"/>
                      <a:gd name="T15" fmla="*/ 9 h 66"/>
                      <a:gd name="T16" fmla="*/ 14 w 39"/>
                      <a:gd name="T17" fmla="*/ 27 h 66"/>
                      <a:gd name="T18" fmla="*/ 18 w 39"/>
                      <a:gd name="T19" fmla="*/ 31 h 66"/>
                      <a:gd name="T20" fmla="*/ 18 w 39"/>
                      <a:gd name="T21" fmla="*/ 39 h 66"/>
                      <a:gd name="T22" fmla="*/ 16 w 39"/>
                      <a:gd name="T23" fmla="*/ 39 h 66"/>
                      <a:gd name="T24" fmla="*/ 9 w 39"/>
                      <a:gd name="T25" fmla="*/ 46 h 66"/>
                      <a:gd name="T26" fmla="*/ 9 w 39"/>
                      <a:gd name="T27" fmla="*/ 53 h 66"/>
                      <a:gd name="T28" fmla="*/ 0 w 39"/>
                      <a:gd name="T29" fmla="*/ 65 h 66"/>
                      <a:gd name="T30" fmla="*/ 29 w 39"/>
                      <a:gd name="T31" fmla="*/ 65 h 66"/>
                      <a:gd name="T32" fmla="*/ 38 w 39"/>
                      <a:gd name="T33" fmla="*/ 51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>
                      <a:gd name="T0" fmla="*/ 17 w 21"/>
                      <a:gd name="T1" fmla="*/ 8 h 24"/>
                      <a:gd name="T2" fmla="*/ 20 w 21"/>
                      <a:gd name="T3" fmla="*/ 8 h 24"/>
                      <a:gd name="T4" fmla="*/ 20 w 21"/>
                      <a:gd name="T5" fmla="*/ 0 h 24"/>
                      <a:gd name="T6" fmla="*/ 13 w 21"/>
                      <a:gd name="T7" fmla="*/ 0 h 24"/>
                      <a:gd name="T8" fmla="*/ 0 w 21"/>
                      <a:gd name="T9" fmla="*/ 15 h 24"/>
                      <a:gd name="T10" fmla="*/ 0 w 21"/>
                      <a:gd name="T11" fmla="*/ 23 h 24"/>
                      <a:gd name="T12" fmla="*/ 12 w 21"/>
                      <a:gd name="T13" fmla="*/ 23 h 24"/>
                      <a:gd name="T14" fmla="*/ 17 w 21"/>
                      <a:gd name="T15" fmla="*/ 17 h 24"/>
                      <a:gd name="T16" fmla="*/ 17 w 21"/>
                      <a:gd name="T17" fmla="*/ 8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>
                      <a:gd name="T0" fmla="*/ 168 w 256"/>
                      <a:gd name="T1" fmla="*/ 15 h 216"/>
                      <a:gd name="T2" fmla="*/ 201 w 256"/>
                      <a:gd name="T3" fmla="*/ 20 h 216"/>
                      <a:gd name="T4" fmla="*/ 181 w 256"/>
                      <a:gd name="T5" fmla="*/ 28 h 216"/>
                      <a:gd name="T6" fmla="*/ 172 w 256"/>
                      <a:gd name="T7" fmla="*/ 41 h 216"/>
                      <a:gd name="T8" fmla="*/ 160 w 256"/>
                      <a:gd name="T9" fmla="*/ 70 h 216"/>
                      <a:gd name="T10" fmla="*/ 140 w 256"/>
                      <a:gd name="T11" fmla="*/ 72 h 216"/>
                      <a:gd name="T12" fmla="*/ 123 w 256"/>
                      <a:gd name="T13" fmla="*/ 69 h 216"/>
                      <a:gd name="T14" fmla="*/ 131 w 256"/>
                      <a:gd name="T15" fmla="*/ 55 h 216"/>
                      <a:gd name="T16" fmla="*/ 124 w 256"/>
                      <a:gd name="T17" fmla="*/ 37 h 216"/>
                      <a:gd name="T18" fmla="*/ 114 w 256"/>
                      <a:gd name="T19" fmla="*/ 69 h 216"/>
                      <a:gd name="T20" fmla="*/ 87 w 256"/>
                      <a:gd name="T21" fmla="*/ 84 h 216"/>
                      <a:gd name="T22" fmla="*/ 73 w 256"/>
                      <a:gd name="T23" fmla="*/ 94 h 216"/>
                      <a:gd name="T24" fmla="*/ 53 w 256"/>
                      <a:gd name="T25" fmla="*/ 108 h 216"/>
                      <a:gd name="T26" fmla="*/ 43 w 256"/>
                      <a:gd name="T27" fmla="*/ 143 h 216"/>
                      <a:gd name="T28" fmla="*/ 8 w 256"/>
                      <a:gd name="T29" fmla="*/ 130 h 216"/>
                      <a:gd name="T30" fmla="*/ 0 w 256"/>
                      <a:gd name="T31" fmla="*/ 156 h 216"/>
                      <a:gd name="T32" fmla="*/ 15 w 256"/>
                      <a:gd name="T33" fmla="*/ 194 h 216"/>
                      <a:gd name="T34" fmla="*/ 71 w 256"/>
                      <a:gd name="T35" fmla="*/ 153 h 216"/>
                      <a:gd name="T36" fmla="*/ 105 w 256"/>
                      <a:gd name="T37" fmla="*/ 145 h 216"/>
                      <a:gd name="T38" fmla="*/ 111 w 256"/>
                      <a:gd name="T39" fmla="*/ 161 h 216"/>
                      <a:gd name="T40" fmla="*/ 139 w 256"/>
                      <a:gd name="T41" fmla="*/ 201 h 216"/>
                      <a:gd name="T42" fmla="*/ 142 w 256"/>
                      <a:gd name="T43" fmla="*/ 189 h 216"/>
                      <a:gd name="T44" fmla="*/ 150 w 256"/>
                      <a:gd name="T45" fmla="*/ 189 h 216"/>
                      <a:gd name="T46" fmla="*/ 123 w 256"/>
                      <a:gd name="T47" fmla="*/ 152 h 216"/>
                      <a:gd name="T48" fmla="*/ 131 w 256"/>
                      <a:gd name="T49" fmla="*/ 139 h 216"/>
                      <a:gd name="T50" fmla="*/ 160 w 256"/>
                      <a:gd name="T51" fmla="*/ 178 h 216"/>
                      <a:gd name="T52" fmla="*/ 172 w 256"/>
                      <a:gd name="T53" fmla="*/ 202 h 216"/>
                      <a:gd name="T54" fmla="*/ 178 w 256"/>
                      <a:gd name="T55" fmla="*/ 215 h 216"/>
                      <a:gd name="T56" fmla="*/ 183 w 256"/>
                      <a:gd name="T57" fmla="*/ 191 h 216"/>
                      <a:gd name="T58" fmla="*/ 202 w 256"/>
                      <a:gd name="T59" fmla="*/ 182 h 216"/>
                      <a:gd name="T60" fmla="*/ 214 w 256"/>
                      <a:gd name="T61" fmla="*/ 177 h 216"/>
                      <a:gd name="T62" fmla="*/ 210 w 256"/>
                      <a:gd name="T63" fmla="*/ 158 h 216"/>
                      <a:gd name="T64" fmla="*/ 219 w 256"/>
                      <a:gd name="T65" fmla="*/ 126 h 216"/>
                      <a:gd name="T66" fmla="*/ 232 w 256"/>
                      <a:gd name="T67" fmla="*/ 130 h 216"/>
                      <a:gd name="T68" fmla="*/ 236 w 256"/>
                      <a:gd name="T69" fmla="*/ 145 h 216"/>
                      <a:gd name="T70" fmla="*/ 247 w 256"/>
                      <a:gd name="T71" fmla="*/ 137 h 216"/>
                      <a:gd name="T72" fmla="*/ 244 w 256"/>
                      <a:gd name="T73" fmla="*/ 134 h 216"/>
                      <a:gd name="T74" fmla="*/ 252 w 256"/>
                      <a:gd name="T75" fmla="*/ 114 h 216"/>
                      <a:gd name="T76" fmla="*/ 255 w 256"/>
                      <a:gd name="T77" fmla="*/ 137 h 216"/>
                      <a:gd name="T78" fmla="*/ 168 w 256"/>
                      <a:gd name="T79" fmla="*/ 0 h 2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22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>
                      <a:gd name="T0" fmla="*/ 32 w 1089"/>
                      <a:gd name="T1" fmla="*/ 202 h 769"/>
                      <a:gd name="T2" fmla="*/ 99 w 1089"/>
                      <a:gd name="T3" fmla="*/ 134 h 769"/>
                      <a:gd name="T4" fmla="*/ 142 w 1089"/>
                      <a:gd name="T5" fmla="*/ 181 h 769"/>
                      <a:gd name="T6" fmla="*/ 118 w 1089"/>
                      <a:gd name="T7" fmla="*/ 179 h 769"/>
                      <a:gd name="T8" fmla="*/ 216 w 1089"/>
                      <a:gd name="T9" fmla="*/ 172 h 769"/>
                      <a:gd name="T10" fmla="*/ 240 w 1089"/>
                      <a:gd name="T11" fmla="*/ 110 h 769"/>
                      <a:gd name="T12" fmla="*/ 241 w 1089"/>
                      <a:gd name="T13" fmla="*/ 124 h 769"/>
                      <a:gd name="T14" fmla="*/ 223 w 1089"/>
                      <a:gd name="T15" fmla="*/ 172 h 769"/>
                      <a:gd name="T16" fmla="*/ 301 w 1089"/>
                      <a:gd name="T17" fmla="*/ 133 h 769"/>
                      <a:gd name="T18" fmla="*/ 460 w 1089"/>
                      <a:gd name="T19" fmla="*/ 23 h 769"/>
                      <a:gd name="T20" fmla="*/ 574 w 1089"/>
                      <a:gd name="T21" fmla="*/ 29 h 769"/>
                      <a:gd name="T22" fmla="*/ 701 w 1089"/>
                      <a:gd name="T23" fmla="*/ 15 h 769"/>
                      <a:gd name="T24" fmla="*/ 840 w 1089"/>
                      <a:gd name="T25" fmla="*/ 71 h 769"/>
                      <a:gd name="T26" fmla="*/ 1001 w 1089"/>
                      <a:gd name="T27" fmla="*/ 91 h 769"/>
                      <a:gd name="T28" fmla="*/ 1080 w 1089"/>
                      <a:gd name="T29" fmla="*/ 156 h 769"/>
                      <a:gd name="T30" fmla="*/ 1019 w 1089"/>
                      <a:gd name="T31" fmla="*/ 206 h 769"/>
                      <a:gd name="T32" fmla="*/ 985 w 1089"/>
                      <a:gd name="T33" fmla="*/ 270 h 769"/>
                      <a:gd name="T34" fmla="*/ 945 w 1089"/>
                      <a:gd name="T35" fmla="*/ 273 h 769"/>
                      <a:gd name="T36" fmla="*/ 958 w 1089"/>
                      <a:gd name="T37" fmla="*/ 184 h 769"/>
                      <a:gd name="T38" fmla="*/ 906 w 1089"/>
                      <a:gd name="T39" fmla="*/ 232 h 769"/>
                      <a:gd name="T40" fmla="*/ 868 w 1089"/>
                      <a:gd name="T41" fmla="*/ 273 h 769"/>
                      <a:gd name="T42" fmla="*/ 881 w 1089"/>
                      <a:gd name="T43" fmla="*/ 318 h 769"/>
                      <a:gd name="T44" fmla="*/ 837 w 1089"/>
                      <a:gd name="T45" fmla="*/ 385 h 769"/>
                      <a:gd name="T46" fmla="*/ 844 w 1089"/>
                      <a:gd name="T47" fmla="*/ 439 h 769"/>
                      <a:gd name="T48" fmla="*/ 839 w 1089"/>
                      <a:gd name="T49" fmla="*/ 413 h 769"/>
                      <a:gd name="T50" fmla="*/ 797 w 1089"/>
                      <a:gd name="T51" fmla="*/ 416 h 769"/>
                      <a:gd name="T52" fmla="*/ 828 w 1089"/>
                      <a:gd name="T53" fmla="*/ 496 h 769"/>
                      <a:gd name="T54" fmla="*/ 751 w 1089"/>
                      <a:gd name="T55" fmla="*/ 589 h 769"/>
                      <a:gd name="T56" fmla="*/ 730 w 1089"/>
                      <a:gd name="T57" fmla="*/ 615 h 769"/>
                      <a:gd name="T58" fmla="*/ 703 w 1089"/>
                      <a:gd name="T59" fmla="*/ 706 h 769"/>
                      <a:gd name="T60" fmla="*/ 665 w 1089"/>
                      <a:gd name="T61" fmla="*/ 708 h 769"/>
                      <a:gd name="T62" fmla="*/ 711 w 1089"/>
                      <a:gd name="T63" fmla="*/ 768 h 769"/>
                      <a:gd name="T64" fmla="*/ 634 w 1089"/>
                      <a:gd name="T65" fmla="*/ 626 h 769"/>
                      <a:gd name="T66" fmla="*/ 545 w 1089"/>
                      <a:gd name="T67" fmla="*/ 596 h 769"/>
                      <a:gd name="T68" fmla="*/ 503 w 1089"/>
                      <a:gd name="T69" fmla="*/ 689 h 769"/>
                      <a:gd name="T70" fmla="*/ 471 w 1089"/>
                      <a:gd name="T71" fmla="*/ 738 h 769"/>
                      <a:gd name="T72" fmla="*/ 416 w 1089"/>
                      <a:gd name="T73" fmla="*/ 592 h 769"/>
                      <a:gd name="T74" fmla="*/ 373 w 1089"/>
                      <a:gd name="T75" fmla="*/ 607 h 769"/>
                      <a:gd name="T76" fmla="*/ 336 w 1089"/>
                      <a:gd name="T77" fmla="*/ 545 h 769"/>
                      <a:gd name="T78" fmla="*/ 223 w 1089"/>
                      <a:gd name="T79" fmla="*/ 510 h 769"/>
                      <a:gd name="T80" fmla="*/ 263 w 1089"/>
                      <a:gd name="T81" fmla="*/ 577 h 769"/>
                      <a:gd name="T82" fmla="*/ 234 w 1089"/>
                      <a:gd name="T83" fmla="*/ 620 h 769"/>
                      <a:gd name="T84" fmla="*/ 190 w 1089"/>
                      <a:gd name="T85" fmla="*/ 605 h 769"/>
                      <a:gd name="T86" fmla="*/ 119 w 1089"/>
                      <a:gd name="T87" fmla="*/ 495 h 769"/>
                      <a:gd name="T88" fmla="*/ 149 w 1089"/>
                      <a:gd name="T89" fmla="*/ 432 h 769"/>
                      <a:gd name="T90" fmla="*/ 166 w 1089"/>
                      <a:gd name="T91" fmla="*/ 385 h 769"/>
                      <a:gd name="T92" fmla="*/ 149 w 1089"/>
                      <a:gd name="T93" fmla="*/ 226 h 769"/>
                      <a:gd name="T94" fmla="*/ 86 w 1089"/>
                      <a:gd name="T95" fmla="*/ 193 h 769"/>
                      <a:gd name="T96" fmla="*/ 55 w 1089"/>
                      <a:gd name="T97" fmla="*/ 210 h 769"/>
                      <a:gd name="T98" fmla="*/ 0 w 1089"/>
                      <a:gd name="T99" fmla="*/ 226 h 7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>
                      <a:gd name="T0" fmla="*/ 63 w 94"/>
                      <a:gd name="T1" fmla="*/ 0 h 157"/>
                      <a:gd name="T2" fmla="*/ 63 w 94"/>
                      <a:gd name="T3" fmla="*/ 20 h 157"/>
                      <a:gd name="T4" fmla="*/ 55 w 94"/>
                      <a:gd name="T5" fmla="*/ 33 h 157"/>
                      <a:gd name="T6" fmla="*/ 57 w 94"/>
                      <a:gd name="T7" fmla="*/ 54 h 157"/>
                      <a:gd name="T8" fmla="*/ 47 w 94"/>
                      <a:gd name="T9" fmla="*/ 82 h 157"/>
                      <a:gd name="T10" fmla="*/ 31 w 94"/>
                      <a:gd name="T11" fmla="*/ 108 h 157"/>
                      <a:gd name="T12" fmla="*/ 7 w 94"/>
                      <a:gd name="T13" fmla="*/ 125 h 157"/>
                      <a:gd name="T14" fmla="*/ 0 w 94"/>
                      <a:gd name="T15" fmla="*/ 154 h 157"/>
                      <a:gd name="T16" fmla="*/ 10 w 94"/>
                      <a:gd name="T17" fmla="*/ 156 h 157"/>
                      <a:gd name="T18" fmla="*/ 10 w 94"/>
                      <a:gd name="T19" fmla="*/ 129 h 157"/>
                      <a:gd name="T20" fmla="*/ 44 w 94"/>
                      <a:gd name="T21" fmla="*/ 127 h 157"/>
                      <a:gd name="T22" fmla="*/ 69 w 94"/>
                      <a:gd name="T23" fmla="*/ 109 h 157"/>
                      <a:gd name="T24" fmla="*/ 69 w 94"/>
                      <a:gd name="T25" fmla="*/ 72 h 157"/>
                      <a:gd name="T26" fmla="*/ 77 w 94"/>
                      <a:gd name="T27" fmla="*/ 58 h 157"/>
                      <a:gd name="T28" fmla="*/ 64 w 94"/>
                      <a:gd name="T29" fmla="*/ 34 h 157"/>
                      <a:gd name="T30" fmla="*/ 82 w 94"/>
                      <a:gd name="T31" fmla="*/ 27 h 157"/>
                      <a:gd name="T32" fmla="*/ 93 w 94"/>
                      <a:gd name="T33" fmla="*/ 8 h 157"/>
                      <a:gd name="T34" fmla="*/ 69 w 94"/>
                      <a:gd name="T35" fmla="*/ 11 h 157"/>
                      <a:gd name="T36" fmla="*/ 63 w 94"/>
                      <a:gd name="T37" fmla="*/ 0 h 1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4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>
                      <a:gd name="T0" fmla="*/ 9 w 19"/>
                      <a:gd name="T1" fmla="*/ 0 h 36"/>
                      <a:gd name="T2" fmla="*/ 0 w 19"/>
                      <a:gd name="T3" fmla="*/ 16 h 36"/>
                      <a:gd name="T4" fmla="*/ 6 w 19"/>
                      <a:gd name="T5" fmla="*/ 35 h 36"/>
                      <a:gd name="T6" fmla="*/ 18 w 19"/>
                      <a:gd name="T7" fmla="*/ 21 h 36"/>
                      <a:gd name="T8" fmla="*/ 9 w 19"/>
                      <a:gd name="T9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25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>
                      <a:gd name="T0" fmla="*/ 0 w 220"/>
                      <a:gd name="T1" fmla="*/ 0 h 94"/>
                      <a:gd name="T2" fmla="*/ 33 w 220"/>
                      <a:gd name="T3" fmla="*/ 7 h 94"/>
                      <a:gd name="T4" fmla="*/ 82 w 220"/>
                      <a:gd name="T5" fmla="*/ 41 h 94"/>
                      <a:gd name="T6" fmla="*/ 75 w 220"/>
                      <a:gd name="T7" fmla="*/ 60 h 94"/>
                      <a:gd name="T8" fmla="*/ 115 w 220"/>
                      <a:gd name="T9" fmla="*/ 77 h 94"/>
                      <a:gd name="T10" fmla="*/ 219 w 220"/>
                      <a:gd name="T11" fmla="*/ 77 h 94"/>
                      <a:gd name="T12" fmla="*/ 106 w 220"/>
                      <a:gd name="T13" fmla="*/ 93 h 94"/>
                      <a:gd name="T14" fmla="*/ 75 w 220"/>
                      <a:gd name="T15" fmla="*/ 60 h 94"/>
                      <a:gd name="T16" fmla="*/ 46 w 220"/>
                      <a:gd name="T17" fmla="*/ 54 h 94"/>
                      <a:gd name="T18" fmla="*/ 0 w 220"/>
                      <a:gd name="T19" fmla="*/ 0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>
                      <a:gd name="T0" fmla="*/ 190 w 236"/>
                      <a:gd name="T1" fmla="*/ 216 h 221"/>
                      <a:gd name="T2" fmla="*/ 179 w 236"/>
                      <a:gd name="T3" fmla="*/ 212 h 221"/>
                      <a:gd name="T4" fmla="*/ 154 w 236"/>
                      <a:gd name="T5" fmla="*/ 187 h 221"/>
                      <a:gd name="T6" fmla="*/ 130 w 236"/>
                      <a:gd name="T7" fmla="*/ 182 h 221"/>
                      <a:gd name="T8" fmla="*/ 124 w 236"/>
                      <a:gd name="T9" fmla="*/ 167 h 221"/>
                      <a:gd name="T10" fmla="*/ 110 w 236"/>
                      <a:gd name="T11" fmla="*/ 155 h 221"/>
                      <a:gd name="T12" fmla="*/ 87 w 236"/>
                      <a:gd name="T13" fmla="*/ 155 h 221"/>
                      <a:gd name="T14" fmla="*/ 62 w 236"/>
                      <a:gd name="T15" fmla="*/ 165 h 221"/>
                      <a:gd name="T16" fmla="*/ 40 w 236"/>
                      <a:gd name="T17" fmla="*/ 169 h 221"/>
                      <a:gd name="T18" fmla="*/ 15 w 236"/>
                      <a:gd name="T19" fmla="*/ 169 h 221"/>
                      <a:gd name="T20" fmla="*/ 14 w 236"/>
                      <a:gd name="T21" fmla="*/ 152 h 221"/>
                      <a:gd name="T22" fmla="*/ 5 w 236"/>
                      <a:gd name="T23" fmla="*/ 127 h 221"/>
                      <a:gd name="T24" fmla="*/ 3 w 236"/>
                      <a:gd name="T25" fmla="*/ 114 h 221"/>
                      <a:gd name="T26" fmla="*/ 3 w 236"/>
                      <a:gd name="T27" fmla="*/ 79 h 221"/>
                      <a:gd name="T28" fmla="*/ 44 w 236"/>
                      <a:gd name="T29" fmla="*/ 60 h 221"/>
                      <a:gd name="T30" fmla="*/ 48 w 236"/>
                      <a:gd name="T31" fmla="*/ 41 h 221"/>
                      <a:gd name="T32" fmla="*/ 57 w 236"/>
                      <a:gd name="T33" fmla="*/ 43 h 221"/>
                      <a:gd name="T34" fmla="*/ 77 w 236"/>
                      <a:gd name="T35" fmla="*/ 22 h 221"/>
                      <a:gd name="T36" fmla="*/ 98 w 236"/>
                      <a:gd name="T37" fmla="*/ 25 h 221"/>
                      <a:gd name="T38" fmla="*/ 113 w 236"/>
                      <a:gd name="T39" fmla="*/ 10 h 221"/>
                      <a:gd name="T40" fmla="*/ 125 w 236"/>
                      <a:gd name="T41" fmla="*/ 8 h 221"/>
                      <a:gd name="T42" fmla="*/ 145 w 236"/>
                      <a:gd name="T43" fmla="*/ 34 h 221"/>
                      <a:gd name="T44" fmla="*/ 163 w 236"/>
                      <a:gd name="T45" fmla="*/ 43 h 221"/>
                      <a:gd name="T46" fmla="*/ 165 w 236"/>
                      <a:gd name="T47" fmla="*/ 16 h 221"/>
                      <a:gd name="T48" fmla="*/ 172 w 236"/>
                      <a:gd name="T49" fmla="*/ 0 h 221"/>
                      <a:gd name="T50" fmla="*/ 185 w 236"/>
                      <a:gd name="T51" fmla="*/ 22 h 221"/>
                      <a:gd name="T52" fmla="*/ 196 w 236"/>
                      <a:gd name="T53" fmla="*/ 60 h 221"/>
                      <a:gd name="T54" fmla="*/ 219 w 236"/>
                      <a:gd name="T55" fmla="*/ 83 h 221"/>
                      <a:gd name="T56" fmla="*/ 232 w 236"/>
                      <a:gd name="T57" fmla="*/ 101 h 221"/>
                      <a:gd name="T58" fmla="*/ 235 w 236"/>
                      <a:gd name="T59" fmla="*/ 133 h 221"/>
                      <a:gd name="T60" fmla="*/ 221 w 236"/>
                      <a:gd name="T61" fmla="*/ 169 h 221"/>
                      <a:gd name="T62" fmla="*/ 217 w 236"/>
                      <a:gd name="T63" fmla="*/ 202 h 221"/>
                      <a:gd name="T64" fmla="*/ 196 w 236"/>
                      <a:gd name="T65" fmla="*/ 215 h 2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7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>
                      <a:gd name="T0" fmla="*/ 9 w 18"/>
                      <a:gd name="T1" fmla="*/ 23 h 27"/>
                      <a:gd name="T2" fmla="*/ 3 w 18"/>
                      <a:gd name="T3" fmla="*/ 19 h 27"/>
                      <a:gd name="T4" fmla="*/ 3 w 18"/>
                      <a:gd name="T5" fmla="*/ 15 h 27"/>
                      <a:gd name="T6" fmla="*/ 3 w 18"/>
                      <a:gd name="T7" fmla="*/ 11 h 27"/>
                      <a:gd name="T8" fmla="*/ 2 w 18"/>
                      <a:gd name="T9" fmla="*/ 7 h 27"/>
                      <a:gd name="T10" fmla="*/ 0 w 18"/>
                      <a:gd name="T11" fmla="*/ 0 h 27"/>
                      <a:gd name="T12" fmla="*/ 3 w 18"/>
                      <a:gd name="T13" fmla="*/ 0 h 27"/>
                      <a:gd name="T14" fmla="*/ 9 w 18"/>
                      <a:gd name="T15" fmla="*/ 4 h 27"/>
                      <a:gd name="T16" fmla="*/ 12 w 18"/>
                      <a:gd name="T17" fmla="*/ 3 h 27"/>
                      <a:gd name="T18" fmla="*/ 13 w 18"/>
                      <a:gd name="T19" fmla="*/ 3 h 27"/>
                      <a:gd name="T20" fmla="*/ 17 w 18"/>
                      <a:gd name="T21" fmla="*/ 0 h 27"/>
                      <a:gd name="T22" fmla="*/ 17 w 18"/>
                      <a:gd name="T23" fmla="*/ 11 h 27"/>
                      <a:gd name="T24" fmla="*/ 15 w 18"/>
                      <a:gd name="T25" fmla="*/ 15 h 27"/>
                      <a:gd name="T26" fmla="*/ 13 w 18"/>
                      <a:gd name="T27" fmla="*/ 19 h 27"/>
                      <a:gd name="T28" fmla="*/ 13 w 18"/>
                      <a:gd name="T29" fmla="*/ 22 h 27"/>
                      <a:gd name="T30" fmla="*/ 12 w 18"/>
                      <a:gd name="T31" fmla="*/ 23 h 27"/>
                      <a:gd name="T32" fmla="*/ 12 w 18"/>
                      <a:gd name="T33" fmla="*/ 26 h 27"/>
                      <a:gd name="T34" fmla="*/ 9 w 18"/>
                      <a:gd name="T35" fmla="*/ 23 h 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28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>
                      <a:gd name="T0" fmla="*/ 3 w 26"/>
                      <a:gd name="T1" fmla="*/ 37 h 106"/>
                      <a:gd name="T2" fmla="*/ 13 w 26"/>
                      <a:gd name="T3" fmla="*/ 28 h 106"/>
                      <a:gd name="T4" fmla="*/ 20 w 26"/>
                      <a:gd name="T5" fmla="*/ 0 h 106"/>
                      <a:gd name="T6" fmla="*/ 25 w 26"/>
                      <a:gd name="T7" fmla="*/ 42 h 106"/>
                      <a:gd name="T8" fmla="*/ 17 w 26"/>
                      <a:gd name="T9" fmla="*/ 94 h 106"/>
                      <a:gd name="T10" fmla="*/ 0 w 26"/>
                      <a:gd name="T11" fmla="*/ 105 h 106"/>
                      <a:gd name="T12" fmla="*/ 0 w 26"/>
                      <a:gd name="T13" fmla="*/ 80 h 106"/>
                      <a:gd name="T14" fmla="*/ 5 w 26"/>
                      <a:gd name="T15" fmla="*/ 64 h 106"/>
                      <a:gd name="T16" fmla="*/ 3 w 26"/>
                      <a:gd name="T17" fmla="*/ 37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Arial" charset="0"/>
        <a:buChar char="$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Arial" charset="0"/>
        <a:buChar char="£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Int’l Monetary Crisis -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b="1"/>
              <a:t>The Crisis of Bretton Woods &amp; the Shift to Floating Exchange Rates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39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Bills and budgets are mourning</a:t>
            </a:r>
          </a:p>
          <a:p>
            <a:pPr>
              <a:buFont typeface="Arial" charset="0"/>
              <a:buNone/>
            </a:pPr>
            <a:r>
              <a:rPr lang="en-US" b="1"/>
              <a:t>Finance Minister groaning</a:t>
            </a:r>
          </a:p>
          <a:p>
            <a:pPr>
              <a:buFont typeface="Arial" charset="0"/>
              <a:buNone/>
            </a:pPr>
            <a:r>
              <a:rPr lang="en-US" b="1"/>
              <a:t>Unemloyment is rising and	</a:t>
            </a:r>
          </a:p>
          <a:p>
            <a:pPr>
              <a:buFont typeface="Arial" charset="0"/>
              <a:buNone/>
            </a:pPr>
            <a:r>
              <a:rPr lang="en-US" b="1"/>
              <a:t>I hear my people crying, down in the Ghetto</a:t>
            </a:r>
            <a:r>
              <a:rPr lang="en-US"/>
              <a:t>	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191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The day the dollar die	</a:t>
            </a:r>
          </a:p>
          <a:p>
            <a:pPr>
              <a:buFont typeface="Arial" charset="0"/>
              <a:buNone/>
            </a:pPr>
            <a:r>
              <a:rPr lang="en-US" b="1"/>
              <a:t>It's gonna be nice	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Just you wait and see	</a:t>
            </a:r>
          </a:p>
          <a:p>
            <a:pPr>
              <a:buFont typeface="Arial" charset="0"/>
              <a:buNone/>
            </a:pPr>
            <a:r>
              <a:rPr lang="en-US" b="1"/>
              <a:t>The day this here dollar die	</a:t>
            </a:r>
          </a:p>
          <a:p>
            <a:pPr>
              <a:buFont typeface="Arial" charset="0"/>
              <a:buNone/>
            </a:pPr>
            <a:r>
              <a:rPr lang="en-US" b="1"/>
              <a:t>There'll be no more inflation	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191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I say, the day Donny die</a:t>
            </a:r>
          </a:p>
          <a:p>
            <a:pPr>
              <a:buFont typeface="Arial" charset="0"/>
              <a:buNone/>
            </a:pPr>
            <a:r>
              <a:rPr lang="en-US" b="1"/>
              <a:t>There be no more corruption</a:t>
            </a:r>
          </a:p>
          <a:p>
            <a:pPr>
              <a:buFont typeface="Arial" charset="0"/>
              <a:buNone/>
            </a:pPr>
            <a:r>
              <a:rPr lang="en-US" b="1"/>
              <a:t>Day Sammy dollar die</a:t>
            </a:r>
          </a:p>
          <a:p>
            <a:pPr>
              <a:buFont typeface="Arial" charset="0"/>
              <a:buNone/>
            </a:pPr>
            <a:r>
              <a:rPr lang="en-US" b="1"/>
              <a:t>We will love each other</a:t>
            </a:r>
          </a:p>
          <a:p>
            <a:pPr>
              <a:buFont typeface="Arial" charset="0"/>
              <a:buNone/>
            </a:pPr>
            <a:r>
              <a:rPr lang="en-US" b="1"/>
              <a:t>I say, the day Mr. dollar die.</a:t>
            </a:r>
          </a:p>
          <a:p>
            <a:pPr>
              <a:buFont typeface="Arial" charset="0"/>
              <a:buNone/>
            </a:pPr>
            <a:r>
              <a:rPr lang="en-US" b="1"/>
              <a:t>No more inflation,</a:t>
            </a:r>
          </a:p>
          <a:p>
            <a:pPr>
              <a:buFont typeface="Arial" charset="0"/>
              <a:buNone/>
            </a:pPr>
            <a:r>
              <a:rPr lang="en-US" b="1"/>
              <a:t>The day Mr. dollar die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Written and performed </a:t>
            </a:r>
          </a:p>
          <a:p>
            <a:pPr>
              <a:buFont typeface="Arial" charset="0"/>
              <a:buNone/>
            </a:pPr>
            <a:r>
              <a:rPr lang="en-US" b="1"/>
              <a:t>by </a:t>
            </a:r>
          </a:p>
          <a:p>
            <a:pPr>
              <a:buFont typeface="Arial" charset="0"/>
              <a:buNone/>
            </a:pPr>
            <a:r>
              <a:rPr lang="en-US" b="1"/>
              <a:t>P. Tosh in Kingston, Jamaica, </a:t>
            </a:r>
          </a:p>
          <a:p>
            <a:pPr>
              <a:buFont typeface="Arial" charset="0"/>
              <a:buNone/>
            </a:pPr>
            <a:r>
              <a:rPr lang="en-US" b="1"/>
              <a:t>available on:</a:t>
            </a:r>
          </a:p>
          <a:p>
            <a:pPr>
              <a:buFont typeface="Arial" charset="0"/>
              <a:buNone/>
            </a:pPr>
            <a:r>
              <a:rPr lang="en-US" b="1" i="1"/>
              <a:t>MYSTIC MAN</a:t>
            </a:r>
            <a:r>
              <a:rPr lang="en-US" b="1"/>
              <a:t>, 1979</a:t>
            </a:r>
          </a:p>
          <a:p>
            <a:pPr>
              <a:buFont typeface="Arial" charset="0"/>
              <a:buNone/>
            </a:pPr>
            <a:endParaRPr lang="en-US" b="1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Review of Causes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973138"/>
            <a:ext cx="7769225" cy="4275137"/>
          </a:xfrm>
          <a:noFill/>
          <a:ln/>
        </p:spPr>
        <p:txBody>
          <a:bodyPr>
            <a:spAutoFit/>
          </a:bodyPr>
          <a:lstStyle/>
          <a:p>
            <a:r>
              <a:rPr lang="en-US" b="1"/>
              <a:t>Adjustment increasingly rigid due to increasing speculative flows</a:t>
            </a:r>
          </a:p>
          <a:p>
            <a:r>
              <a:rPr lang="en-US" b="1"/>
              <a:t>Int’l liquidity dependent on US bal. of payments</a:t>
            </a:r>
          </a:p>
          <a:p>
            <a:r>
              <a:rPr lang="en-US" b="1"/>
              <a:t>Growing foreign dollar holdings &gt; US gold reserves undermined confidence</a:t>
            </a:r>
          </a:p>
          <a:p>
            <a:r>
              <a:rPr lang="en-US" b="1"/>
              <a:t>Failure of reform, benign neglect</a:t>
            </a:r>
          </a:p>
          <a:p>
            <a:r>
              <a:rPr lang="en-US" b="1"/>
              <a:t>Speculative push against dollar Spring 1971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August 15, 1971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No more gold for dollars</a:t>
            </a:r>
          </a:p>
          <a:p>
            <a:r>
              <a:rPr lang="en-US" b="1"/>
              <a:t>15% surtax on imports</a:t>
            </a:r>
          </a:p>
          <a:p>
            <a:pPr lvl="1"/>
            <a:r>
              <a:rPr lang="en-US" b="1"/>
              <a:t>attack on workers</a:t>
            </a:r>
          </a:p>
          <a:p>
            <a:pPr lvl="1"/>
            <a:r>
              <a:rPr lang="en-US" b="1"/>
              <a:t>taken as nationalist action, fueled diplomatic crisis</a:t>
            </a:r>
          </a:p>
          <a:p>
            <a:r>
              <a:rPr lang="en-US" b="1"/>
              <a:t>Wage-price freeze within US</a:t>
            </a:r>
          </a:p>
          <a:p>
            <a:pPr lvl="1"/>
            <a:r>
              <a:rPr lang="en-US" b="1"/>
              <a:t>attack on workers, wages frozen more than prices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Chronology -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Aug. 15, 1971: TV announcement</a:t>
            </a:r>
          </a:p>
          <a:p>
            <a:r>
              <a:rPr lang="en-US" b="1"/>
              <a:t>Dec. 1971: Smithsonian Agreement</a:t>
            </a:r>
          </a:p>
          <a:p>
            <a:pPr lvl="1"/>
            <a:r>
              <a:rPr lang="en-US" b="1"/>
              <a:t>$ devalued from $35 to $38/oz</a:t>
            </a:r>
          </a:p>
          <a:p>
            <a:r>
              <a:rPr lang="en-US" b="1"/>
              <a:t>1972: IMF Reform Report calls for </a:t>
            </a:r>
          </a:p>
          <a:p>
            <a:pPr lvl="1"/>
            <a:r>
              <a:rPr lang="en-US" b="1"/>
              <a:t>substitution account to deal with $ overhang</a:t>
            </a:r>
          </a:p>
          <a:p>
            <a:r>
              <a:rPr lang="en-US" b="1"/>
              <a:t>Feb. 1973: 2nd Devaluation of $ after massive speculation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Chronology - II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201738"/>
            <a:ext cx="7769225" cy="4394200"/>
          </a:xfrm>
          <a:noFill/>
          <a:ln/>
        </p:spPr>
        <p:txBody>
          <a:bodyPr>
            <a:spAutoFit/>
          </a:bodyPr>
          <a:lstStyle/>
          <a:p>
            <a:r>
              <a:rPr lang="en-US" b="1"/>
              <a:t>Mar. 1973: general float of major monies</a:t>
            </a:r>
          </a:p>
          <a:p>
            <a:r>
              <a:rPr lang="en-US" b="1"/>
              <a:t>Late 1973: 4X oil price increase</a:t>
            </a:r>
          </a:p>
          <a:p>
            <a:pPr lvl="1"/>
            <a:r>
              <a:rPr lang="en-US" b="1"/>
              <a:t>dramatic increase in demand for dollars</a:t>
            </a:r>
          </a:p>
          <a:p>
            <a:r>
              <a:rPr lang="en-US" b="1"/>
              <a:t>1974: IMF creates “oil facility”</a:t>
            </a:r>
          </a:p>
          <a:p>
            <a:r>
              <a:rPr lang="en-US" b="1"/>
              <a:t>1974-75: Great Recession</a:t>
            </a:r>
          </a:p>
          <a:p>
            <a:pPr lvl="1"/>
            <a:r>
              <a:rPr lang="en-US" b="1"/>
              <a:t>increase in unemployment</a:t>
            </a:r>
          </a:p>
          <a:p>
            <a:pPr lvl="1"/>
            <a:r>
              <a:rPr lang="en-US" b="1"/>
              <a:t>acceleration in inflation</a:t>
            </a:r>
          </a:p>
          <a:p>
            <a:r>
              <a:rPr lang="en-US" b="1"/>
              <a:t>1975: Rambuillet Agreement legalizes float</a:t>
            </a:r>
          </a:p>
          <a:p>
            <a:r>
              <a:rPr lang="en-US" b="1"/>
              <a:t>1976: Jamaica Agreement ratifies changes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Floating Exchange Rates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Shift from fixed to float </a:t>
            </a:r>
          </a:p>
          <a:p>
            <a:pPr lvl="1"/>
            <a:r>
              <a:rPr lang="en-US" b="1"/>
              <a:t>shifted responsibility for adjustment</a:t>
            </a:r>
          </a:p>
          <a:p>
            <a:pPr lvl="1"/>
            <a:r>
              <a:rPr lang="en-US" b="1"/>
              <a:t>from nationstate to market (automatic)</a:t>
            </a:r>
          </a:p>
          <a:p>
            <a:r>
              <a:rPr lang="en-US" b="1"/>
              <a:t>E.g. US trade deficit (M&gt;X) </a:t>
            </a:r>
            <a:r>
              <a:rPr lang="en-US" b="1">
                <a:latin typeface="Symbol" pitchFamily="18" charset="2"/>
              </a:rPr>
              <a:t></a:t>
            </a:r>
            <a:r>
              <a:rPr lang="en-US" b="1"/>
              <a:t>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supply $ &gt;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demand $, so “price” of $  should </a:t>
            </a:r>
            <a:r>
              <a:rPr lang="en-US" b="1">
                <a:latin typeface="Symbol" pitchFamily="18" charset="2"/>
              </a:rPr>
              <a:t></a:t>
            </a:r>
          </a:p>
          <a:p>
            <a:r>
              <a:rPr lang="en-US" b="1">
                <a:latin typeface="Symbol" pitchFamily="18" charset="2"/>
              </a:rPr>
              <a:t></a:t>
            </a:r>
            <a:r>
              <a:rPr lang="en-US" b="1"/>
              <a:t> of $ should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exports, </a:t>
            </a:r>
            <a:r>
              <a:rPr lang="en-US" b="1">
                <a:latin typeface="Symbol" pitchFamily="18" charset="2"/>
              </a:rPr>
              <a:t></a:t>
            </a:r>
            <a:r>
              <a:rPr lang="en-US" b="1"/>
              <a:t> imports and move toward M = X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 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743200" y="1333500"/>
            <a:ext cx="0" cy="3276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781300" y="4648200"/>
            <a:ext cx="4038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454400" y="1625600"/>
            <a:ext cx="2311400" cy="2616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140200" y="1701800"/>
            <a:ext cx="2311400" cy="2616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3530600" y="1346200"/>
            <a:ext cx="1854200" cy="23368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4368800" y="1727200"/>
            <a:ext cx="1854200" cy="2413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736850" y="2667000"/>
            <a:ext cx="16129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736850" y="2971800"/>
            <a:ext cx="25273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389563" y="1046163"/>
            <a:ext cx="1414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S</a:t>
            </a:r>
            <a:r>
              <a:rPr lang="en-US" b="1" baseline="-25000">
                <a:latin typeface="Arial" charset="0"/>
              </a:rPr>
              <a:t>$</a:t>
            </a:r>
            <a:r>
              <a:rPr lang="en-US" b="1">
                <a:latin typeface="Arial" charset="0"/>
              </a:rPr>
              <a:t> = f(M)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303963" y="1503363"/>
            <a:ext cx="15494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S</a:t>
            </a:r>
            <a:r>
              <a:rPr lang="en-US" b="1" baseline="-25000">
                <a:latin typeface="Arial" charset="0"/>
              </a:rPr>
              <a:t>$</a:t>
            </a:r>
            <a:r>
              <a:rPr lang="en-US" b="1">
                <a:latin typeface="Arial" charset="0"/>
              </a:rPr>
              <a:t> = f(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M)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722563" y="1046163"/>
            <a:ext cx="1381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D</a:t>
            </a:r>
            <a:r>
              <a:rPr lang="en-US" b="1" baseline="-25000">
                <a:latin typeface="Arial" charset="0"/>
              </a:rPr>
              <a:t>$</a:t>
            </a:r>
            <a:r>
              <a:rPr lang="en-US" b="1">
                <a:latin typeface="Arial" charset="0"/>
              </a:rPr>
              <a:t> = f(X)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532563" y="3941763"/>
            <a:ext cx="15160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D</a:t>
            </a:r>
            <a:r>
              <a:rPr lang="en-US" b="1" baseline="-25000">
                <a:latin typeface="Arial" charset="0"/>
              </a:rPr>
              <a:t>$</a:t>
            </a:r>
            <a:r>
              <a:rPr lang="en-US" b="1">
                <a:latin typeface="Arial" charset="0"/>
              </a:rPr>
              <a:t> = f(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X)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893763" y="5389563"/>
            <a:ext cx="59705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M</a:t>
            </a:r>
            <a:r>
              <a:rPr lang="en-US" b="1"/>
              <a:t> &gt;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X</a:t>
            </a:r>
            <a:r>
              <a:rPr lang="en-US" b="1">
                <a:latin typeface="Symbol" pitchFamily="18" charset="2"/>
              </a:rPr>
              <a:t></a:t>
            </a:r>
            <a:r>
              <a:rPr lang="en-US" b="1">
                <a:latin typeface="Arial" charset="0"/>
              </a:rPr>
              <a:t>S</a:t>
            </a:r>
            <a:r>
              <a:rPr lang="en-US" b="1" baseline="-25000"/>
              <a:t>$</a:t>
            </a:r>
            <a:r>
              <a:rPr lang="en-US" b="1"/>
              <a:t>&gt;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D</a:t>
            </a:r>
            <a:r>
              <a:rPr lang="en-US" b="1" baseline="-25000"/>
              <a:t>$ </a:t>
            </a:r>
            <a:r>
              <a:rPr lang="en-US" b="1">
                <a:latin typeface="Symbol" pitchFamily="18" charset="2"/>
              </a:rPr>
              <a:t></a:t>
            </a:r>
            <a:r>
              <a:rPr lang="en-US" b="1">
                <a:latin typeface="Arial" charset="0"/>
              </a:rPr>
              <a:t>$</a:t>
            </a:r>
            <a:r>
              <a:rPr lang="en-US" b="1"/>
              <a:t> </a:t>
            </a:r>
            <a:r>
              <a:rPr lang="en-US" b="1">
                <a:latin typeface="Symbol" pitchFamily="18" charset="2"/>
              </a:rPr>
              <a:t></a:t>
            </a:r>
            <a:r>
              <a:rPr lang="en-US" b="1"/>
              <a:t>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M</a:t>
            </a:r>
            <a:r>
              <a:rPr lang="en-US" b="1"/>
              <a:t> &lt;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>
                <a:latin typeface="Arial" charset="0"/>
              </a:rPr>
              <a:t>X</a:t>
            </a:r>
            <a:r>
              <a:rPr lang="en-US" b="1">
                <a:latin typeface="Symbol" pitchFamily="18" charset="2"/>
              </a:rPr>
              <a:t></a:t>
            </a:r>
            <a:r>
              <a:rPr lang="en-US" b="1">
                <a:latin typeface="Arial" charset="0"/>
              </a:rPr>
              <a:t>M = X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493963" y="4627563"/>
            <a:ext cx="4302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O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075363" y="4673600"/>
            <a:ext cx="17430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Quantity of $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808163" y="1122363"/>
            <a:ext cx="85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Arial" charset="0"/>
              </a:rPr>
              <a:t>NF/$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36563" y="2387600"/>
            <a:ext cx="1930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Exchange rate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265363" y="2570163"/>
            <a:ext cx="3286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latin typeface="Symbol" pitchFamily="18" charset="2"/>
              </a:rPr>
              <a:t>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870325" y="1736725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165725" y="1812925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5111750" y="1981200"/>
            <a:ext cx="6731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5470525" y="3565525"/>
            <a:ext cx="48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740150" y="3657600"/>
            <a:ext cx="7493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3835400" y="1981200"/>
            <a:ext cx="482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5435600" y="3733800"/>
            <a:ext cx="330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Peter Tosh: “The Day the Dollar Die”</a:t>
            </a:r>
          </a:p>
          <a:p>
            <a:r>
              <a:rPr lang="en-US" b="1"/>
              <a:t>Dollar Charts</a:t>
            </a:r>
          </a:p>
          <a:p>
            <a:r>
              <a:rPr lang="en-US" b="1"/>
              <a:t>IMF Terminology</a:t>
            </a:r>
          </a:p>
          <a:p>
            <a:r>
              <a:rPr lang="en-US" b="1"/>
              <a:t>De Vries, “ Jamaica, or Non-Reform”</a:t>
            </a:r>
          </a:p>
          <a:p>
            <a:r>
              <a:rPr lang="en-US" b="1" i="1"/>
              <a:t>BusinessWeek</a:t>
            </a:r>
            <a:r>
              <a:rPr lang="en-US" b="1"/>
              <a:t> Articles on Dollar &amp; Dirty Float</a:t>
            </a:r>
          </a:p>
          <a:p>
            <a:r>
              <a:rPr lang="en-US" b="1"/>
              <a:t>C. Marazzi, “Money in World Crisis”</a:t>
            </a:r>
          </a:p>
          <a:p>
            <a:r>
              <a:rPr lang="en-US" b="1"/>
              <a:t>Optional: Monetary Chronology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Parallels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Work out the inverse adjustment, i.e., the results of a trade surplus</a:t>
            </a:r>
          </a:p>
          <a:p>
            <a:r>
              <a:rPr lang="en-US" b="1"/>
              <a:t>Similar effect will occur through int’l capital flows</a:t>
            </a:r>
          </a:p>
          <a:p>
            <a:pPr lvl="1"/>
            <a:r>
              <a:rPr lang="en-US" b="1"/>
              <a:t>for direct investment</a:t>
            </a:r>
          </a:p>
          <a:p>
            <a:pPr lvl="1"/>
            <a:r>
              <a:rPr lang="en-US" b="1"/>
              <a:t>for portfolio investment</a:t>
            </a:r>
          </a:p>
          <a:p>
            <a:pPr lvl="1"/>
            <a:r>
              <a:rPr lang="en-US" b="1"/>
              <a:t>foreign aid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Dirty Floats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Automatic adjustment?</a:t>
            </a:r>
          </a:p>
          <a:p>
            <a:r>
              <a:rPr lang="en-US" b="1"/>
              <a:t>No, govt’s intervened to manipulate markets for their currencies</a:t>
            </a:r>
          </a:p>
          <a:p>
            <a:r>
              <a:rPr lang="en-US" b="1"/>
              <a:t>Intervention </a:t>
            </a:r>
          </a:p>
          <a:p>
            <a:pPr lvl="1"/>
            <a:r>
              <a:rPr lang="en-US" b="1" i="1"/>
              <a:t>subverted</a:t>
            </a:r>
            <a:r>
              <a:rPr lang="en-US" b="1"/>
              <a:t> mechanism</a:t>
            </a:r>
          </a:p>
          <a:p>
            <a:pPr lvl="1"/>
            <a:r>
              <a:rPr lang="en-US" b="1"/>
              <a:t>demonstrated failure to finesse</a:t>
            </a:r>
          </a:p>
          <a:p>
            <a:pPr lvl="1"/>
            <a:r>
              <a:rPr lang="en-US" b="1"/>
              <a:t>political management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Intervention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Jaw-boning</a:t>
            </a:r>
          </a:p>
          <a:p>
            <a:r>
              <a:rPr lang="en-US" b="1"/>
              <a:t>Central Bank buying or selling currencies</a:t>
            </a:r>
          </a:p>
          <a:p>
            <a:pPr lvl="1"/>
            <a:r>
              <a:rPr lang="en-US" b="1"/>
              <a:t>selling own currency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supply</a:t>
            </a:r>
          </a:p>
          <a:p>
            <a:pPr lvl="1"/>
            <a:r>
              <a:rPr lang="en-US" b="1"/>
              <a:t>buying own currency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demand</a:t>
            </a:r>
          </a:p>
          <a:p>
            <a:r>
              <a:rPr lang="en-US" b="1"/>
              <a:t>Converted:</a:t>
            </a:r>
          </a:p>
          <a:p>
            <a:pPr lvl="1"/>
            <a:r>
              <a:rPr lang="en-US" b="1"/>
              <a:t>depreciation to devaluation</a:t>
            </a:r>
          </a:p>
          <a:p>
            <a:pPr lvl="1"/>
            <a:r>
              <a:rPr lang="en-US" b="1"/>
              <a:t>appreciation to revaluation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Miss-valuations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Holding exchange rate above market rate </a:t>
            </a:r>
            <a:r>
              <a:rPr lang="en-US" b="1">
                <a:latin typeface="Symbol" pitchFamily="18" charset="2"/>
              </a:rPr>
              <a:t></a:t>
            </a:r>
            <a:r>
              <a:rPr lang="en-US" b="1"/>
              <a:t> </a:t>
            </a:r>
            <a:r>
              <a:rPr lang="en-US" b="1" i="1"/>
              <a:t>overvalued</a:t>
            </a:r>
            <a:r>
              <a:rPr lang="en-US" b="1"/>
              <a:t> currency</a:t>
            </a:r>
          </a:p>
          <a:p>
            <a:r>
              <a:rPr lang="en-US" b="1"/>
              <a:t>Holding exchange rate below market rate </a:t>
            </a:r>
            <a:r>
              <a:rPr lang="en-US" b="1">
                <a:latin typeface="Symbol" pitchFamily="18" charset="2"/>
              </a:rPr>
              <a:t></a:t>
            </a:r>
            <a:r>
              <a:rPr lang="en-US" b="1"/>
              <a:t> </a:t>
            </a:r>
            <a:r>
              <a:rPr lang="en-US" b="1" i="1"/>
              <a:t>undervalued</a:t>
            </a:r>
            <a:r>
              <a:rPr lang="en-US" b="1"/>
              <a:t> currency</a:t>
            </a:r>
          </a:p>
          <a:p>
            <a:r>
              <a:rPr lang="en-US" b="1"/>
              <a:t>Amidst world awash with petrodollars, global inflation and accelerating speculation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Causes of Dirty Float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u="sng"/>
              <a:t>Prestige</a:t>
            </a:r>
            <a:r>
              <a:rPr lang="en-US" b="1"/>
              <a:t>? e.g., does US support dollar to point of overvaluation to defend its role as THE international money?</a:t>
            </a:r>
          </a:p>
          <a:p>
            <a:r>
              <a:rPr lang="en-US" b="1" u="sng"/>
              <a:t>Competition</a:t>
            </a:r>
            <a:r>
              <a:rPr lang="en-US" b="1"/>
              <a:t>? Do govt’s intervene to devalue currency to boost exports?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Deep Causes - 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Behind preocupation w/exports lies concern with unemployment</a:t>
            </a:r>
          </a:p>
          <a:p>
            <a:r>
              <a:rPr lang="en-US" b="1"/>
              <a:t>UK, for example, intervened to undervalue the pound</a:t>
            </a:r>
          </a:p>
          <a:p>
            <a:r>
              <a:rPr lang="en-US" b="1"/>
              <a:t>Behind concern with w/exports has also been concern with profits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Deep Causes - 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Behind concern with trade has also been inflation worries</a:t>
            </a:r>
          </a:p>
          <a:p>
            <a:r>
              <a:rPr lang="en-US" b="1"/>
              <a:t>Germany is classic case of avoiding local stimulation of economy</a:t>
            </a:r>
          </a:p>
          <a:p>
            <a:r>
              <a:rPr lang="en-US" b="1"/>
              <a:t>Behind fear of inflation is fear of workers and wage increases which outstrip productivity increases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Deep Causes - III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Behind concern w/unemployment lies conflicts with workers that limit austerity</a:t>
            </a:r>
          </a:p>
          <a:p>
            <a:r>
              <a:rPr lang="en-US" b="1"/>
              <a:t>“Few govt’s willing to pay political price”</a:t>
            </a:r>
          </a:p>
          <a:p>
            <a:r>
              <a:rPr lang="en-US" b="1"/>
              <a:t>In language of Marazzi, all this amounts to manipulation of money against workers, for business</a:t>
            </a:r>
          </a:p>
          <a:p>
            <a:r>
              <a:rPr lang="en-US" b="1"/>
              <a:t>But this manipulation sign of weakness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Consequences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/>
              <a:t>Rapid growth in int’l banking</a:t>
            </a:r>
          </a:p>
          <a:p>
            <a:r>
              <a:rPr lang="en-US" b="1"/>
              <a:t>Rapid growth of Eurocurrency markets</a:t>
            </a:r>
          </a:p>
          <a:p>
            <a:r>
              <a:rPr lang="en-US" b="1"/>
              <a:t>Rapid growth of speculation</a:t>
            </a:r>
          </a:p>
          <a:p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uncertainty for business, </a:t>
            </a:r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costs of coping with fluctuations</a:t>
            </a:r>
          </a:p>
          <a:p>
            <a:r>
              <a:rPr lang="en-US" b="1">
                <a:latin typeface="Symbol" pitchFamily="18" charset="2"/>
              </a:rPr>
              <a:t></a:t>
            </a:r>
            <a:r>
              <a:rPr lang="en-US" b="1"/>
              <a:t> uncertainty </a:t>
            </a:r>
            <a:r>
              <a:rPr lang="en-US" b="1">
                <a:latin typeface="Symbol" pitchFamily="18" charset="2"/>
              </a:rPr>
              <a:t></a:t>
            </a:r>
            <a:r>
              <a:rPr lang="en-US" b="1"/>
              <a:t> less investment</a:t>
            </a:r>
          </a:p>
          <a:p>
            <a:r>
              <a:rPr lang="en-US" b="1"/>
              <a:t>Float as political finesse failed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--END--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DAY THE DOLLAR DIE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525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I see Johnny with his head </a:t>
            </a:r>
          </a:p>
          <a:p>
            <a:pPr>
              <a:buFont typeface="Arial" charset="0"/>
              <a:buNone/>
            </a:pPr>
            <a:r>
              <a:rPr lang="en-US" b="1"/>
              <a:t>hanging down</a:t>
            </a:r>
          </a:p>
          <a:p>
            <a:pPr>
              <a:buFont typeface="Arial" charset="0"/>
              <a:buNone/>
            </a:pPr>
            <a:r>
              <a:rPr lang="en-US" b="1"/>
              <a:t>Wondering how many shillings </a:t>
            </a:r>
          </a:p>
          <a:p>
            <a:pPr>
              <a:buFont typeface="Arial" charset="0"/>
              <a:buNone/>
            </a:pPr>
            <a:r>
              <a:rPr lang="en-US" b="1"/>
              <a:t>Left in that pound</a:t>
            </a:r>
          </a:p>
          <a:p>
            <a:pPr>
              <a:buFont typeface="Arial" charset="0"/>
              <a:buNone/>
            </a:pPr>
            <a:r>
              <a:rPr lang="en-US" b="1"/>
              <a:t>Cost of living it is rising so high</a:t>
            </a:r>
          </a:p>
          <a:p>
            <a:pPr>
              <a:buFont typeface="Arial" charset="0"/>
              <a:buNone/>
            </a:pPr>
            <a:r>
              <a:rPr lang="en-US" b="1"/>
              <a:t>Dollar see that, had heart attack </a:t>
            </a:r>
          </a:p>
          <a:p>
            <a:pPr>
              <a:buFont typeface="Arial" charset="0"/>
              <a:buNone/>
            </a:pPr>
            <a:r>
              <a:rPr lang="en-US" b="1"/>
              <a:t>and die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63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Bills and budgets awaiting</a:t>
            </a:r>
          </a:p>
          <a:p>
            <a:pPr>
              <a:buFont typeface="Arial" charset="0"/>
              <a:buNone/>
            </a:pPr>
            <a:r>
              <a:rPr lang="en-US" b="1"/>
              <a:t>Finance Minister anticipating</a:t>
            </a:r>
          </a:p>
          <a:p>
            <a:pPr>
              <a:buFont typeface="Arial" charset="0"/>
              <a:buNone/>
            </a:pPr>
            <a:r>
              <a:rPr lang="en-US" b="1"/>
              <a:t>Unemployment is rising </a:t>
            </a:r>
          </a:p>
          <a:p>
            <a:pPr>
              <a:buFont typeface="Arial" charset="0"/>
              <a:buNone/>
            </a:pPr>
            <a:r>
              <a:rPr lang="en-US" b="1"/>
              <a:t>And I hear my people</a:t>
            </a:r>
          </a:p>
          <a:p>
            <a:pPr>
              <a:buFont typeface="Arial" charset="0"/>
              <a:buNone/>
            </a:pPr>
            <a:r>
              <a:rPr lang="en-US" b="1"/>
              <a:t>they're crying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905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Things are gonna be better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No more corruption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People will respect each other 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477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Tell me Brother, is there something</a:t>
            </a:r>
          </a:p>
          <a:p>
            <a:pPr>
              <a:buFont typeface="Arial" charset="0"/>
              <a:buNone/>
            </a:pPr>
            <a:r>
              <a:rPr lang="en-US" b="1"/>
              <a:t>I can do</a:t>
            </a:r>
          </a:p>
          <a:p>
            <a:pPr>
              <a:buFont typeface="Arial" charset="0"/>
              <a:buNone/>
            </a:pPr>
            <a:r>
              <a:rPr lang="en-US" b="1"/>
              <a:t>Don't your let frustrations</a:t>
            </a:r>
          </a:p>
          <a:p>
            <a:pPr>
              <a:buFont typeface="Arial" charset="0"/>
              <a:buNone/>
            </a:pPr>
            <a:r>
              <a:rPr lang="en-US" b="1"/>
              <a:t>Make you blue</a:t>
            </a:r>
          </a:p>
          <a:p>
            <a:pPr>
              <a:buFont typeface="Arial" charset="0"/>
              <a:buNone/>
            </a:pPr>
            <a:r>
              <a:rPr lang="en-US" b="1"/>
              <a:t>Time is hard and I know that it's true</a:t>
            </a:r>
          </a:p>
          <a:p>
            <a:pPr>
              <a:buFont typeface="Arial" charset="0"/>
              <a:buNone/>
            </a:pPr>
            <a:r>
              <a:rPr lang="en-US" b="1"/>
              <a:t>But if you pick yourself up</a:t>
            </a:r>
          </a:p>
          <a:p>
            <a:pPr>
              <a:buFont typeface="Arial" charset="0"/>
              <a:buNone/>
            </a:pPr>
            <a:r>
              <a:rPr lang="en-US" b="1"/>
              <a:t>That's all you got to do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Things can be much better</a:t>
            </a:r>
          </a:p>
          <a:p>
            <a:pPr>
              <a:buFont typeface="Arial" charset="0"/>
              <a:buNone/>
            </a:pPr>
            <a:r>
              <a:rPr lang="en-US" b="1"/>
              <a:t>If we can come together</a:t>
            </a:r>
          </a:p>
          <a:p>
            <a:pPr>
              <a:buFont typeface="Arial" charset="0"/>
              <a:buNone/>
            </a:pPr>
            <a:r>
              <a:rPr lang="en-US" b="1"/>
              <a:t>Long time we've been divided</a:t>
            </a:r>
          </a:p>
          <a:p>
            <a:pPr>
              <a:buFont typeface="Arial" charset="0"/>
              <a:buNone/>
            </a:pPr>
            <a:r>
              <a:rPr lang="en-US" b="1"/>
              <a:t>and it's time we be united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953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Gonna be better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I won't need no pockets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  <a:p>
            <a:pPr>
              <a:buFont typeface="Arial" charset="0"/>
              <a:buNone/>
            </a:pPr>
            <a:r>
              <a:rPr lang="en-US" b="1"/>
              <a:t>Don't have to be fretted</a:t>
            </a:r>
          </a:p>
          <a:p>
            <a:pPr>
              <a:buFont typeface="Arial" charset="0"/>
              <a:buNone/>
            </a:pPr>
            <a:r>
              <a:rPr lang="en-US" b="1"/>
              <a:t>The day the dollar die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71550"/>
            <a:ext cx="7772400" cy="4114800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/>
              <a:t>Now I see you're standing, on your feet</a:t>
            </a:r>
          </a:p>
          <a:p>
            <a:pPr>
              <a:buFont typeface="Arial" charset="0"/>
              <a:buNone/>
            </a:pPr>
            <a:r>
              <a:rPr lang="en-US" b="1"/>
              <a:t>And you can also make two ends meet</a:t>
            </a:r>
          </a:p>
          <a:p>
            <a:pPr>
              <a:buFont typeface="Arial" charset="0"/>
              <a:buNone/>
            </a:pPr>
            <a:r>
              <a:rPr lang="en-US" b="1"/>
              <a:t>Never your let life problems get you down</a:t>
            </a:r>
          </a:p>
          <a:p>
            <a:pPr>
              <a:buFont typeface="Arial" charset="0"/>
              <a:buNone/>
            </a:pPr>
            <a:r>
              <a:rPr lang="en-US" b="1"/>
              <a:t>There is always a solution to be found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ntls.ppt - International">
  <a:themeElements>
    <a:clrScheme name="">
      <a:dk1>
        <a:srgbClr val="000000"/>
      </a:dk1>
      <a:lt1>
        <a:srgbClr val="C8FEC8"/>
      </a:lt1>
      <a:dk2>
        <a:srgbClr val="000000"/>
      </a:dk2>
      <a:lt2>
        <a:srgbClr val="000080"/>
      </a:lt2>
      <a:accent1>
        <a:srgbClr val="1F7F3F"/>
      </a:accent1>
      <a:accent2>
        <a:srgbClr val="00279F"/>
      </a:accent2>
      <a:accent3>
        <a:srgbClr val="E0FEE0"/>
      </a:accent3>
      <a:accent4>
        <a:srgbClr val="000000"/>
      </a:accent4>
      <a:accent5>
        <a:srgbClr val="ABC0AF"/>
      </a:accent5>
      <a:accent6>
        <a:srgbClr val="002290"/>
      </a:accent6>
      <a:hlink>
        <a:srgbClr val="FF0100"/>
      </a:hlink>
      <a:folHlink>
        <a:srgbClr val="500093"/>
      </a:folHlink>
    </a:clrScheme>
    <a:fontScheme name="intls.ppt - Internatio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ls.ppt - Internatio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- Internation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- Internation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- Internation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- Internatio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- Internatio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- Internatio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Office:Microsoft PowerPoint 4:Templates:On Screen &amp; 35mm Slides:intls.ppt - International</Template>
  <TotalTime>3529</TotalTime>
  <Pages>29</Pages>
  <Words>968</Words>
  <Application>Microsoft Office PowerPoint</Application>
  <PresentationFormat>On-screen Show (4:3)</PresentationFormat>
  <Paragraphs>183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Monotype Sorts</vt:lpstr>
      <vt:lpstr>Symbol</vt:lpstr>
      <vt:lpstr>intls.ppt - International</vt:lpstr>
      <vt:lpstr>Int’l Monetary Crisis - I</vt:lpstr>
      <vt:lpstr>Readings</vt:lpstr>
      <vt:lpstr>THE DAY THE DOLLAR DIE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Review of Causes</vt:lpstr>
      <vt:lpstr>August 15, 1971</vt:lpstr>
      <vt:lpstr>Chronology - I</vt:lpstr>
      <vt:lpstr>Chronology - II</vt:lpstr>
      <vt:lpstr>Floating Exchange Rates</vt:lpstr>
      <vt:lpstr> </vt:lpstr>
      <vt:lpstr>Parallels</vt:lpstr>
      <vt:lpstr>Dirty Floats</vt:lpstr>
      <vt:lpstr>Intervention</vt:lpstr>
      <vt:lpstr>Miss-valuations</vt:lpstr>
      <vt:lpstr>Causes of Dirty Float</vt:lpstr>
      <vt:lpstr>Deep Causes - I</vt:lpstr>
      <vt:lpstr>Deep Causes - II</vt:lpstr>
      <vt:lpstr>Deep Causes - III</vt:lpstr>
      <vt:lpstr>Consequences</vt:lpstr>
      <vt:lpstr>--END--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Int'l Monetary Crisis</dc:title>
  <dc:creator>Harry</dc:creator>
  <cp:lastModifiedBy>Harry</cp:lastModifiedBy>
  <cp:revision>17</cp:revision>
  <cp:lastPrinted>1601-01-01T00:00:00Z</cp:lastPrinted>
  <dcterms:created xsi:type="dcterms:W3CDTF">1997-02-19T22:01:01Z</dcterms:created>
  <dcterms:modified xsi:type="dcterms:W3CDTF">2011-11-17T15:36:05Z</dcterms:modified>
</cp:coreProperties>
</file>